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3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FA9F923-6EB5-4B37-B988-C34D091BEFE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F4BB827-D74E-46BC-888C-4132FF8AB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>
    <p:push dir="u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8.png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10.png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5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slide" Target="slide9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4.pn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0"/>
            <a:ext cx="7308304" cy="1894362"/>
          </a:xfrm>
        </p:spPr>
        <p:txBody>
          <a:bodyPr>
            <a:noAutofit/>
          </a:bodyPr>
          <a:lstStyle/>
          <a:p>
            <a:pPr algn="ctr"/>
            <a:r>
              <a:rPr lang="ru-RU" sz="40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Песенник для</a:t>
            </a:r>
            <a:r>
              <a:rPr lang="en-US" sz="40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000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начинающего гитариста</a:t>
            </a:r>
            <a:endParaRPr lang="ru-RU" sz="4000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tit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2492896"/>
            <a:ext cx="5288210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387424"/>
            <a:ext cx="7467600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Я вожатый ты вожатый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7467600" cy="487375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19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Hm</a:t>
            </a:r>
            <a:r>
              <a:rPr lang="ru-RU" sz="19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 			</a:t>
            </a:r>
            <a:r>
              <a:rPr lang="ru-RU" sz="19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F#m</a:t>
            </a:r>
            <a:endParaRPr lang="ru-RU" sz="19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Первые дни и первые ночи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sz="19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G			 D 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Дети шалят не желая уснуть.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sz="19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Em</a:t>
            </a:r>
            <a:r>
              <a:rPr lang="ru-RU" sz="19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 		                 F#		 </a:t>
            </a:r>
            <a:r>
              <a:rPr lang="ru-RU" sz="19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Hm</a:t>
            </a:r>
            <a:r>
              <a:rPr lang="ru-RU" sz="19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Три часа ночи, усталая впрочем, </a:t>
            </a:r>
          </a:p>
          <a:p>
            <a:pPr>
              <a:buNone/>
            </a:pPr>
            <a:r>
              <a:rPr lang="ru-RU" sz="19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Em</a:t>
            </a:r>
            <a:r>
              <a:rPr lang="ru-RU" sz="19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		                 F# 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Ты успеваешь ко мне заглянуть. </a:t>
            </a:r>
          </a:p>
          <a:p>
            <a:pPr>
              <a:buNone/>
            </a:pPr>
            <a:r>
              <a:rPr lang="ru-RU" dirty="0" smtClean="0"/>
              <a:t>			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...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Припев: </a:t>
            </a:r>
          </a:p>
          <a:p>
            <a:pPr>
              <a:buNone/>
            </a:pPr>
            <a:r>
              <a:rPr lang="ru-RU" sz="19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Em</a:t>
            </a:r>
            <a:r>
              <a:rPr lang="ru-RU" sz="19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		 F# 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Нет пути обратно - </a:t>
            </a:r>
          </a:p>
          <a:p>
            <a:pPr>
              <a:buNone/>
            </a:pPr>
            <a:r>
              <a:rPr lang="ru-RU" sz="19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Hm</a:t>
            </a:r>
            <a:r>
              <a:rPr lang="ru-RU" sz="19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 		G </a:t>
            </a:r>
          </a:p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Я - вожатый, ты - вожатый, </a:t>
            </a:r>
          </a:p>
          <a:p>
            <a:pPr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	…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Рисунок 3" descr="вперед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2" y="6309320"/>
            <a:ext cx="401261" cy="401261"/>
          </a:xfrm>
          <a:prstGeom prst="rect">
            <a:avLst/>
          </a:prstGeom>
        </p:spPr>
      </p:pic>
      <p:pic>
        <p:nvPicPr>
          <p:cNvPr id="5" name="Рисунок 4" descr="назад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6309320"/>
            <a:ext cx="355104" cy="355104"/>
          </a:xfrm>
          <a:prstGeom prst="rect">
            <a:avLst/>
          </a:prstGeom>
        </p:spPr>
      </p:pic>
      <p:pic>
        <p:nvPicPr>
          <p:cNvPr id="7" name="Рисунок 6" descr="я вожатый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1340768"/>
            <a:ext cx="3696891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15416"/>
            <a:ext cx="7467600" cy="1143000"/>
          </a:xfrm>
        </p:spPr>
        <p:txBody>
          <a:bodyPr>
            <a:normAutofit/>
          </a:bodyPr>
          <a:lstStyle/>
          <a:p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Философы в 13 с половиной</a:t>
            </a:r>
            <a:endParaRPr lang="ru-RU" sz="36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1124744"/>
            <a:ext cx="7956376" cy="532859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400" b="1" dirty="0" err="1" smtClean="0">
                <a:solidFill>
                  <a:srgbClr val="FF0000"/>
                </a:solidFill>
                <a:latin typeface="Gabriola" pitchFamily="82" charset="0"/>
              </a:rPr>
              <a:t>Em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				</a:t>
            </a:r>
            <a:r>
              <a:rPr lang="ru-RU" sz="3400" b="1" dirty="0" err="1" smtClean="0">
                <a:solidFill>
                  <a:srgbClr val="FF0000"/>
                </a:solidFill>
                <a:latin typeface="Gabriola" pitchFamily="82" charset="0"/>
              </a:rPr>
              <a:t>Am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Перелистав известные тома </a:t>
            </a:r>
          </a:p>
          <a:p>
            <a:pPr>
              <a:buNone/>
            </a:pP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	              D			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G       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E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Мы научились говорить красиво </a:t>
            </a:r>
          </a:p>
          <a:p>
            <a:pPr>
              <a:buNone/>
            </a:pP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		      </a:t>
            </a:r>
            <a:r>
              <a:rPr lang="ru-RU" sz="3400" b="1" dirty="0" err="1" smtClean="0">
                <a:solidFill>
                  <a:srgbClr val="FF0000"/>
                </a:solidFill>
                <a:latin typeface="Gabriola" pitchFamily="82" charset="0"/>
              </a:rPr>
              <a:t>Am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	               </a:t>
            </a: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H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                          </a:t>
            </a: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C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Словами Пушкина, Макаренко, Дюма, </a:t>
            </a:r>
          </a:p>
          <a:p>
            <a:pPr>
              <a:buNone/>
            </a:pP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		            </a:t>
            </a:r>
            <a:r>
              <a:rPr lang="ru-RU" sz="3400" b="1" dirty="0" err="1" smtClean="0">
                <a:solidFill>
                  <a:srgbClr val="FF0000"/>
                </a:solidFill>
                <a:latin typeface="Gabriola" pitchFamily="82" charset="0"/>
              </a:rPr>
              <a:t>Am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                                                   </a:t>
            </a: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H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Но ведь не только в этом наша сила. </a:t>
            </a:r>
          </a:p>
          <a:p>
            <a:pPr>
              <a:buNone/>
            </a:pP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Припев: </a:t>
            </a:r>
          </a:p>
          <a:p>
            <a:pPr>
              <a:buNone/>
            </a:pP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                    E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		                       </a:t>
            </a:r>
            <a:r>
              <a:rPr lang="ru-RU" sz="3400" b="1" dirty="0" err="1" smtClean="0">
                <a:solidFill>
                  <a:srgbClr val="FF0000"/>
                </a:solidFill>
                <a:latin typeface="Gabriola" pitchFamily="82" charset="0"/>
              </a:rPr>
              <a:t>Am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И каждый час, и каждую минуту </a:t>
            </a:r>
          </a:p>
          <a:p>
            <a:pPr>
              <a:buNone/>
            </a:pP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		  D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		 </a:t>
            </a: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G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        </a:t>
            </a: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E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О чьих-то судьбах вечная забота </a:t>
            </a:r>
          </a:p>
          <a:p>
            <a:pPr>
              <a:buNone/>
            </a:pP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		     </a:t>
            </a:r>
            <a:r>
              <a:rPr lang="ru-RU" sz="3400" b="1" dirty="0" err="1" smtClean="0">
                <a:solidFill>
                  <a:srgbClr val="FF0000"/>
                </a:solidFill>
                <a:latin typeface="Gabriola" pitchFamily="82" charset="0"/>
              </a:rPr>
              <a:t>Am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        </a:t>
            </a: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H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		 </a:t>
            </a: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C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Кусочек сердца отдавать кому-то </a:t>
            </a:r>
            <a:r>
              <a:rPr lang="en-US" sz="3300" dirty="0" smtClean="0">
                <a:solidFill>
                  <a:schemeClr val="accent3">
                    <a:lumMod val="50000"/>
                  </a:schemeClr>
                </a:solidFill>
              </a:rPr>
              <a:t>    |</a:t>
            </a:r>
            <a:endParaRPr lang="ru-RU" sz="33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		</a:t>
            </a:r>
            <a:r>
              <a:rPr lang="ru-RU" sz="3400" b="1" dirty="0" err="1" smtClean="0">
                <a:solidFill>
                  <a:srgbClr val="FF0000"/>
                </a:solidFill>
                <a:latin typeface="Gabriola" pitchFamily="82" charset="0"/>
              </a:rPr>
              <a:t>Am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       </a:t>
            </a:r>
            <a:r>
              <a:rPr lang="ru-RU" sz="3400" b="1" dirty="0" smtClean="0">
                <a:solidFill>
                  <a:srgbClr val="FF0000"/>
                </a:solidFill>
                <a:latin typeface="Gabriola" pitchFamily="82" charset="0"/>
              </a:rPr>
              <a:t>H</a:t>
            </a:r>
            <a:r>
              <a:rPr lang="ru-RU" sz="3400" dirty="0" smtClean="0">
                <a:solidFill>
                  <a:srgbClr val="FF0000"/>
                </a:solidFill>
                <a:latin typeface="Gabriola" pitchFamily="82" charset="0"/>
              </a:rPr>
              <a:t> 	                    </a:t>
            </a:r>
            <a:r>
              <a:rPr lang="ru-RU" sz="3400" b="1" dirty="0" err="1" smtClean="0">
                <a:solidFill>
                  <a:srgbClr val="FF0000"/>
                </a:solidFill>
                <a:latin typeface="Gabriola" pitchFamily="82" charset="0"/>
              </a:rPr>
              <a:t>Em</a:t>
            </a:r>
            <a:endParaRPr lang="ru-RU" sz="3400" dirty="0" smtClean="0">
              <a:solidFill>
                <a:srgbClr val="FF0000"/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Такая, брат, у нас с тобой работа.</a:t>
            </a:r>
            <a:r>
              <a:rPr lang="en-US" sz="3300" dirty="0" smtClean="0">
                <a:solidFill>
                  <a:schemeClr val="accent3">
                    <a:lumMod val="50000"/>
                  </a:schemeClr>
                </a:solidFill>
              </a:rPr>
              <a:t>    |</a:t>
            </a: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 2 раза</a:t>
            </a:r>
          </a:p>
          <a:p>
            <a:pPr>
              <a:buNone/>
            </a:pPr>
            <a:r>
              <a:rPr lang="ru-RU" dirty="0" smtClean="0"/>
              <a:t> 	</a:t>
            </a:r>
            <a:r>
              <a:rPr lang="ru-RU" sz="3300" dirty="0" smtClean="0">
                <a:solidFill>
                  <a:schemeClr val="accent3">
                    <a:lumMod val="50000"/>
                  </a:schemeClr>
                </a:solidFill>
              </a:rPr>
              <a:t>	</a:t>
            </a:r>
            <a:r>
              <a:rPr lang="en-US" sz="3300" dirty="0" smtClean="0">
                <a:solidFill>
                  <a:schemeClr val="accent3">
                    <a:lumMod val="50000"/>
                  </a:schemeClr>
                </a:solidFill>
              </a:rPr>
              <a:t>           </a:t>
            </a:r>
            <a:r>
              <a:rPr lang="ru-RU" sz="3300" b="1" dirty="0" smtClean="0">
                <a:solidFill>
                  <a:schemeClr val="accent3">
                    <a:lumMod val="50000"/>
                  </a:schemeClr>
                </a:solidFill>
              </a:rPr>
              <a:t>…</a:t>
            </a:r>
            <a:endParaRPr lang="ru-RU" sz="33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 descr="вперед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72400" y="6237312"/>
            <a:ext cx="401261" cy="401261"/>
          </a:xfrm>
          <a:prstGeom prst="rect">
            <a:avLst/>
          </a:prstGeom>
        </p:spPr>
      </p:pic>
      <p:pic>
        <p:nvPicPr>
          <p:cNvPr id="6" name="Рисунок 5" descr="вперед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95536" y="6237312"/>
            <a:ext cx="329253" cy="329253"/>
          </a:xfrm>
          <a:prstGeom prst="rect">
            <a:avLst/>
          </a:prstGeom>
        </p:spPr>
      </p:pic>
      <p:pic>
        <p:nvPicPr>
          <p:cNvPr id="8" name="Рисунок 7" descr="философ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8064" y="3068960"/>
            <a:ext cx="356185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гитара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268760"/>
            <a:ext cx="7467600" cy="1143000"/>
          </a:xfrm>
        </p:spPr>
        <p:txBody>
          <a:bodyPr>
            <a:noAutofit/>
            <a:scene3d>
              <a:camera prst="perspectiveRight"/>
              <a:lightRig rig="threePt" dir="t"/>
            </a:scene3d>
          </a:bodyPr>
          <a:lstStyle/>
          <a:p>
            <a:pPr algn="ctr"/>
            <a:r>
              <a:rPr lang="ru-RU" sz="60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ТВОРЧЕСКИХ</a:t>
            </a:r>
            <a:br>
              <a:rPr lang="ru-RU" sz="60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60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УСПЕХОВ!</a:t>
            </a:r>
            <a:endParaRPr lang="ru-RU" sz="60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87424"/>
            <a:ext cx="7467600" cy="1143000"/>
          </a:xfrm>
        </p:spPr>
        <p:txBody>
          <a:bodyPr>
            <a:normAutofit/>
          </a:bodyPr>
          <a:lstStyle/>
          <a:p>
            <a:r>
              <a:rPr lang="ru-RU" sz="32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Ты да я да мы с тобой </a:t>
            </a:r>
            <a:endParaRPr lang="ru-RU" sz="3200" b="1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63888" y="1340768"/>
            <a:ext cx="7467600" cy="48737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 </a:t>
            </a:r>
          </a:p>
          <a:p>
            <a:endParaRPr lang="ru-RU" sz="1800" dirty="0" smtClean="0"/>
          </a:p>
          <a:p>
            <a:pPr>
              <a:buNone/>
            </a:pP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endParaRPr lang="ru-RU" sz="14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Ты, да я, да мы с тобой! </a:t>
            </a:r>
          </a:p>
          <a:p>
            <a:pPr>
              <a:buNone/>
            </a:pP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endParaRPr lang="ru-RU" sz="14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Ты, да я, да мы с тобой! </a:t>
            </a:r>
          </a:p>
          <a:p>
            <a:pPr>
              <a:buNone/>
            </a:pP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          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</a:t>
            </a: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7	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Здорово, когда на свете есть друзья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G</a:t>
            </a: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            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C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Если б жили все в одиночку,                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|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F</a:t>
            </a: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          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То б уже давно на кусочки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                   | 2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раза</a:t>
            </a:r>
          </a:p>
          <a:p>
            <a:pPr>
              <a:buNone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E </a:t>
            </a: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                           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  <a:r>
              <a:rPr lang="en-US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A7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Развалилась бы, наверное, земля.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      | 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                  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…</a:t>
            </a:r>
          </a:p>
          <a:p>
            <a:pPr>
              <a:buNone/>
            </a:pP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вперед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72400" y="6309320"/>
            <a:ext cx="401261" cy="401261"/>
          </a:xfrm>
          <a:prstGeom prst="rect">
            <a:avLst/>
          </a:prstGeom>
        </p:spPr>
      </p:pic>
      <p:pic>
        <p:nvPicPr>
          <p:cNvPr id="5" name="Рисунок 4" descr="назад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6237312"/>
            <a:ext cx="432048" cy="432048"/>
          </a:xfrm>
          <a:prstGeom prst="rect">
            <a:avLst/>
          </a:prstGeom>
        </p:spPr>
      </p:pic>
      <p:pic>
        <p:nvPicPr>
          <p:cNvPr id="7" name="Рисунок 6" descr="ты да 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1628800"/>
            <a:ext cx="3203848" cy="1734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71400"/>
            <a:ext cx="7467600" cy="1143000"/>
          </a:xfrm>
        </p:spPr>
        <p:txBody>
          <a:bodyPr>
            <a:normAutofit/>
          </a:bodyPr>
          <a:lstStyle/>
          <a:p>
            <a:r>
              <a:rPr lang="ru-RU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Перевал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1196752"/>
            <a:ext cx="7467600" cy="52565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</a:t>
            </a:r>
            <a:r>
              <a:rPr lang="ru-RU" sz="1500" dirty="0" err="1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  </a:t>
            </a:r>
            <a:r>
              <a:rPr lang="ru-RU" sz="1500" dirty="0" err="1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Просто нечего нам больше терять,</a:t>
            </a:r>
          </a:p>
          <a:p>
            <a:pPr>
              <a:buNone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         E</a:t>
            </a:r>
            <a:r>
              <a:rPr lang="ru-RU" sz="1500" baseline="-250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7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               </a:t>
            </a:r>
            <a:r>
              <a:rPr lang="ru-RU" sz="1500" dirty="0" err="1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Все нам вспомнится на Страшном суде. </a:t>
            </a:r>
          </a:p>
          <a:p>
            <a:pPr>
              <a:buNone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                                    </a:t>
            </a:r>
            <a:r>
              <a:rPr lang="ru-RU" sz="1500" dirty="0" err="1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Эта ночь легла, как тот перевал,</a:t>
            </a:r>
          </a:p>
          <a:p>
            <a:pPr>
              <a:buNone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G</a:t>
            </a:r>
            <a:r>
              <a:rPr lang="ru-RU" sz="1500" baseline="-250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7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        C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За которым исполненье надежд. </a:t>
            </a:r>
          </a:p>
          <a:p>
            <a:pPr>
              <a:buNone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A</a:t>
            </a:r>
            <a:r>
              <a:rPr lang="ru-RU" sz="1500" baseline="-250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7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  </a:t>
            </a:r>
            <a:r>
              <a:rPr lang="ru-RU" sz="1500" dirty="0" err="1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Просто прожитое - прожито зря не зря, </a:t>
            </a:r>
          </a:p>
          <a:p>
            <a:pPr>
              <a:buNone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G</a:t>
            </a:r>
            <a:r>
              <a:rPr lang="ru-RU" sz="1500" baseline="-250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7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   C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Но не в этом, понимаешь ли, соль. </a:t>
            </a:r>
          </a:p>
          <a:p>
            <a:pPr>
              <a:buNone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</a:t>
            </a:r>
            <a:r>
              <a:rPr lang="ru-RU" sz="1500" dirty="0" err="1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     </a:t>
            </a:r>
            <a:r>
              <a:rPr lang="ru-RU" sz="1500" dirty="0" err="1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Слышишь, падают дожди октября. </a:t>
            </a:r>
          </a:p>
          <a:p>
            <a:pPr>
              <a:buNone/>
            </a:pP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  E</a:t>
            </a:r>
            <a:r>
              <a:rPr lang="ru-RU" sz="1500" baseline="-250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7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                                            </a:t>
            </a:r>
            <a:r>
              <a:rPr lang="ru-RU" sz="1500" dirty="0" err="1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Видишь, старый дом стоит средь лесов.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  <a:t>…</a:t>
            </a:r>
            <a:endParaRPr lang="ru-RU" sz="1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 descr="вперед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2" y="6237312"/>
            <a:ext cx="473269" cy="473269"/>
          </a:xfrm>
          <a:prstGeom prst="rect">
            <a:avLst/>
          </a:prstGeom>
        </p:spPr>
      </p:pic>
      <p:pic>
        <p:nvPicPr>
          <p:cNvPr id="6" name="Рисунок 5" descr="назад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6237312"/>
            <a:ext cx="432048" cy="432048"/>
          </a:xfrm>
          <a:prstGeom prst="rect">
            <a:avLst/>
          </a:prstGeom>
        </p:spPr>
      </p:pic>
      <p:pic>
        <p:nvPicPr>
          <p:cNvPr id="8" name="Рисунок 7" descr="pereva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6096" y="2492896"/>
            <a:ext cx="3353925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>
            <a:normAutofit/>
          </a:bodyPr>
          <a:lstStyle/>
          <a:p>
            <a:r>
              <a:rPr lang="ru-RU" sz="32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Разговоры еле слышны</a:t>
            </a:r>
            <a:endParaRPr lang="ru-RU" sz="32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2852936"/>
            <a:ext cx="746760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2000" dirty="0" smtClean="0"/>
              <a:t>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Разговоры еле слышны,</a:t>
            </a:r>
          </a:p>
          <a:p>
            <a:pPr>
              <a:buNone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И над нами ночная тень. </a:t>
            </a:r>
          </a:p>
          <a:p>
            <a:pPr>
              <a:buNone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G                                 C                       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 круговерти забот не заметили мы,         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|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2 раза</a:t>
            </a:r>
          </a:p>
          <a:p>
            <a:pPr>
              <a:buNone/>
            </a:pP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  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E                            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endParaRPr lang="ru-RU" sz="14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Как был прожит еще один день.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                |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                     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…</a:t>
            </a:r>
          </a:p>
        </p:txBody>
      </p:sp>
      <p:pic>
        <p:nvPicPr>
          <p:cNvPr id="4" name="Рисунок 3" descr="вперед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2" y="6309320"/>
            <a:ext cx="432048" cy="432048"/>
          </a:xfrm>
          <a:prstGeom prst="rect">
            <a:avLst/>
          </a:prstGeom>
        </p:spPr>
      </p:pic>
      <p:pic>
        <p:nvPicPr>
          <p:cNvPr id="5" name="Рисунок 4" descr="назад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6237312"/>
            <a:ext cx="427112" cy="427112"/>
          </a:xfrm>
          <a:prstGeom prst="rect">
            <a:avLst/>
          </a:prstGeom>
        </p:spPr>
      </p:pic>
      <p:pic>
        <p:nvPicPr>
          <p:cNvPr id="6" name="Рисунок 5" descr="разговоры еле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6056" y="1484784"/>
            <a:ext cx="3407247" cy="2277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87424"/>
            <a:ext cx="7467600" cy="114300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200" b="1" cap="none" dirty="0" smtClean="0">
                <a:ln/>
                <a:solidFill>
                  <a:schemeClr val="accent3"/>
                </a:solidFill>
              </a:rPr>
              <a:t>Алые паруса</a:t>
            </a:r>
            <a:endParaRPr lang="ru-RU" sz="3200" b="1" cap="none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43608" y="980728"/>
            <a:ext cx="7467600" cy="576064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C</a:t>
            </a:r>
            <a:r>
              <a:rPr lang="ru-RU" sz="2200" dirty="0" smtClean="0">
                <a:latin typeface="Gabriola" pitchFamily="82" charset="0"/>
                <a:cs typeface="Andalus" pitchFamily="18" charset="-78"/>
              </a:rPr>
              <a:t> </a:t>
            </a: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У синего моря, </a:t>
            </a:r>
          </a:p>
          <a:p>
            <a:pPr>
              <a:buNone/>
            </a:pPr>
            <a:r>
              <a:rPr lang="ru-RU" sz="22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Am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 </a:t>
            </a: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Где бушуют бураны,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 </a:t>
            </a:r>
            <a:r>
              <a:rPr lang="ru-RU" sz="22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Dm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 </a:t>
            </a: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Жила там девчонка 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G</a:t>
            </a:r>
            <a:r>
              <a:rPr lang="ru-RU" sz="2200" dirty="0" smtClean="0">
                <a:latin typeface="Gabriola" pitchFamily="82" charset="0"/>
                <a:cs typeface="Andalus" pitchFamily="18" charset="-78"/>
              </a:rPr>
              <a:t> </a:t>
            </a: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С именем странным. </a:t>
            </a:r>
          </a:p>
          <a:p>
            <a:pPr>
              <a:buNone/>
            </a:pPr>
            <a:r>
              <a:rPr lang="en-US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C</a:t>
            </a:r>
            <a:endParaRPr lang="ru-RU" sz="22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И часто бывало </a:t>
            </a:r>
          </a:p>
          <a:p>
            <a:pPr>
              <a:buNone/>
            </a:pPr>
            <a:r>
              <a:rPr lang="en-US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endParaRPr lang="ru-RU" sz="22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Она на просторе </a:t>
            </a:r>
          </a:p>
          <a:p>
            <a:pPr>
              <a:buNone/>
            </a:pPr>
            <a:r>
              <a:rPr lang="en-US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endParaRPr lang="ru-RU" sz="22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В мечтах уплывала </a:t>
            </a:r>
          </a:p>
          <a:p>
            <a:pPr>
              <a:buNone/>
            </a:pPr>
            <a:r>
              <a:rPr lang="en-US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G</a:t>
            </a:r>
            <a:endParaRPr lang="ru-RU" sz="22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За синее море.</a:t>
            </a:r>
            <a:endParaRPr lang="en-US" sz="23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ru-RU" sz="2300" dirty="0" smtClean="0"/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Припев: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C</a:t>
            </a: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Алые паруса. </a:t>
            </a:r>
            <a:r>
              <a:rPr lang="en-US" sz="23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| </a:t>
            </a:r>
          </a:p>
          <a:p>
            <a:pPr>
              <a:buNone/>
            </a:pPr>
            <a:r>
              <a:rPr lang="ru-RU" sz="22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Am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 </a:t>
            </a: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Алые паруса. </a:t>
            </a:r>
            <a:r>
              <a:rPr lang="en-US" sz="23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| 2 раза</a:t>
            </a:r>
          </a:p>
          <a:p>
            <a:pPr>
              <a:buNone/>
            </a:pPr>
            <a:r>
              <a:rPr lang="ru-RU" sz="22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Dm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 </a:t>
            </a:r>
            <a:r>
              <a:rPr lang="en-US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          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G</a:t>
            </a:r>
            <a:r>
              <a:rPr lang="en-US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                   </a:t>
            </a:r>
            <a:r>
              <a:rPr lang="ru-RU" sz="22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  <a:cs typeface="Andalus" pitchFamily="18" charset="-78"/>
              </a:rPr>
              <a:t> C </a:t>
            </a:r>
          </a:p>
          <a:p>
            <a:pPr>
              <a:buNone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Алые паруса, паруса.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Ассоль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плюс Грей. </a:t>
            </a:r>
            <a:r>
              <a:rPr lang="ru-RU" sz="2300" dirty="0" smtClean="0">
                <a:solidFill>
                  <a:schemeClr val="accent3">
                    <a:lumMod val="50000"/>
                  </a:schemeClr>
                </a:solidFill>
              </a:rPr>
              <a:t>|</a:t>
            </a:r>
            <a:endParaRPr lang="en-US" sz="23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sz="2300" dirty="0" smtClean="0"/>
              <a:t>		</a:t>
            </a:r>
            <a:r>
              <a:rPr lang="en-US" sz="2300" b="1" dirty="0" smtClean="0"/>
              <a:t> …</a:t>
            </a:r>
            <a:endParaRPr lang="ru-RU" sz="2300" b="1" dirty="0"/>
          </a:p>
        </p:txBody>
      </p:sp>
      <p:pic>
        <p:nvPicPr>
          <p:cNvPr id="5" name="Рисунок 4" descr="вперед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2" y="6381328"/>
            <a:ext cx="329253" cy="329253"/>
          </a:xfrm>
          <a:prstGeom prst="rect">
            <a:avLst/>
          </a:prstGeom>
        </p:spPr>
      </p:pic>
      <p:pic>
        <p:nvPicPr>
          <p:cNvPr id="6" name="Рисунок 5" descr="назад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6453336"/>
            <a:ext cx="283096" cy="283096"/>
          </a:xfrm>
          <a:prstGeom prst="rect">
            <a:avLst/>
          </a:prstGeom>
        </p:spPr>
      </p:pic>
      <p:pic>
        <p:nvPicPr>
          <p:cNvPr id="7" name="Рисунок 6" descr="алые парус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67944" y="1556792"/>
            <a:ext cx="4464496" cy="30656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7467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slope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Алые паруса (2)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484784"/>
            <a:ext cx="597666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			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Ребята, надо верить в чудеса! </a:t>
            </a: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G			                       C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Когда-нибудь, весенним утром ранним</a:t>
            </a:r>
          </a:p>
          <a:p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	                       G 		        C 	             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Над океаном алые взметнутся паруса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|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2 раза</a:t>
            </a:r>
          </a:p>
          <a:p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	            E 		  </a:t>
            </a:r>
            <a:r>
              <a:rPr lang="ru-RU" sz="14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             </a:t>
            </a:r>
            <a:endParaRPr lang="ru-RU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И скрипка пропоет над океаном.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           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|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         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        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Рисунок 7" descr="Алые паруса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3861048"/>
            <a:ext cx="3190071" cy="28803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вперед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28384" y="6237312"/>
            <a:ext cx="473269" cy="473269"/>
          </a:xfrm>
          <a:prstGeom prst="rect">
            <a:avLst/>
          </a:prstGeom>
        </p:spPr>
      </p:pic>
      <p:pic>
        <p:nvPicPr>
          <p:cNvPr id="10" name="Рисунок 9" descr="назад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6237312"/>
            <a:ext cx="432048" cy="43204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7467600" cy="1143000"/>
          </a:xfrm>
        </p:spPr>
        <p:txBody>
          <a:bodyPr>
            <a:normAutofit/>
            <a:scene3d>
              <a:camera prst="obliqueBottomLef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Все расстояния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484784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sz="18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         			 E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Все расстояния когда-нибудь в круг замыкаются. </a:t>
            </a:r>
            <a:endParaRPr lang="en-US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Е7						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Все из разлук обязательно встречей кончаются.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A7                     </a:t>
            </a:r>
            <a:r>
              <a:rPr lang="ru-RU" sz="18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            G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Должны пройти вокруг Земли,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        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     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|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		                      C                                 </a:t>
            </a:r>
            <a:r>
              <a:rPr lang="ru-RU" sz="18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Вернуться в гавань корабли,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           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      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| 2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раза</a:t>
            </a: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</a:t>
            </a:r>
            <a:r>
              <a:rPr lang="ru-RU" sz="1800" dirty="0" err="1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		      E 	          Am7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Все поезда в свои вернутся города.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     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|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                    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     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…</a:t>
            </a:r>
            <a:endParaRPr lang="ru-RU" sz="2000" b="1" dirty="0"/>
          </a:p>
        </p:txBody>
      </p:sp>
      <p:pic>
        <p:nvPicPr>
          <p:cNvPr id="4" name="Рисунок 3" descr="вперед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2" y="6309320"/>
            <a:ext cx="401261" cy="401261"/>
          </a:xfrm>
          <a:prstGeom prst="rect">
            <a:avLst/>
          </a:prstGeom>
        </p:spPr>
      </p:pic>
      <p:pic>
        <p:nvPicPr>
          <p:cNvPr id="5" name="Рисунок 4" descr="назад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6309320"/>
            <a:ext cx="360040" cy="360040"/>
          </a:xfrm>
          <a:prstGeom prst="rect">
            <a:avLst/>
          </a:prstGeom>
        </p:spPr>
      </p:pic>
      <p:pic>
        <p:nvPicPr>
          <p:cNvPr id="9" name="Рисунок 8" descr="vse rasstoyani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40" y="2420888"/>
            <a:ext cx="2064229" cy="3096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7467600" cy="1143000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Изгиб гитары желтой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99592" y="1484784"/>
            <a:ext cx="7467600" cy="4873752"/>
          </a:xfrm>
        </p:spPr>
        <p:txBody>
          <a:bodyPr/>
          <a:lstStyle/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E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		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 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Изгиб гитары жёлтой ты обнимаешь нежно,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Dm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G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		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C 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Струна осколком эха пронзит тугую высь,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A7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	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G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C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Качнётся купол неба большой и звёздно-снежный,     </a:t>
            </a: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</a:rPr>
              <a:t>| 2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раза    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Dm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E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                        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  <a:latin typeface="Gabriola" pitchFamily="82" charset="0"/>
              </a:rPr>
              <a:t>Am 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Gabriola" pitchFamily="82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Как здорово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что все мы здесь сегодня собрались.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      </a:t>
            </a: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</a:rPr>
              <a:t>|</a:t>
            </a:r>
            <a:endParaRPr lang="ru-RU" sz="1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                    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         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 …</a:t>
            </a:r>
            <a:endParaRPr lang="ru-RU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изгиб гитары желто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4365104"/>
            <a:ext cx="2160240" cy="2160240"/>
          </a:xfrm>
          <a:prstGeom prst="rect">
            <a:avLst/>
          </a:prstGeom>
        </p:spPr>
      </p:pic>
      <p:pic>
        <p:nvPicPr>
          <p:cNvPr id="5" name="Рисунок 4" descr="назад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6165304"/>
            <a:ext cx="427112" cy="427112"/>
          </a:xfrm>
          <a:prstGeom prst="rect">
            <a:avLst/>
          </a:prstGeom>
        </p:spPr>
      </p:pic>
      <p:pic>
        <p:nvPicPr>
          <p:cNvPr id="6" name="Рисунок 5" descr="вперед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00392" y="6237312"/>
            <a:ext cx="401261" cy="40126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15416"/>
            <a:ext cx="7467600" cy="1143000"/>
          </a:xfrm>
        </p:spPr>
        <p:txBody>
          <a:bodyPr>
            <a:normAutofit/>
          </a:bodyPr>
          <a:lstStyle/>
          <a:p>
            <a:r>
              <a:rPr lang="ru-RU" sz="40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Бордовый закат</a:t>
            </a:r>
            <a:endParaRPr lang="ru-RU" sz="40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331640" y="980728"/>
            <a:ext cx="7467600" cy="587727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Am</a:t>
            </a:r>
            <a:r>
              <a:rPr lang="ru-RU" sz="1600" dirty="0" smtClean="0"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Сколько путей, эх, сколько дорог</a:t>
            </a:r>
          </a:p>
          <a:p>
            <a:pPr>
              <a:buNone/>
            </a:pP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Dm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Нам суждено пройти. </a:t>
            </a:r>
          </a:p>
          <a:p>
            <a:pPr>
              <a:buNone/>
            </a:pP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E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Главное- встретить верных друзей, </a:t>
            </a:r>
          </a:p>
          <a:p>
            <a:pPr>
              <a:buNone/>
            </a:pP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Am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		   E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Чтоб было легче идти. </a:t>
            </a:r>
          </a:p>
          <a:p>
            <a:pPr>
              <a:buNone/>
            </a:pP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Am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Хлеба кусок, эх, каплю воды </a:t>
            </a:r>
          </a:p>
          <a:p>
            <a:pPr>
              <a:buNone/>
            </a:pP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Dm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С гитарою за спиной </a:t>
            </a:r>
          </a:p>
          <a:p>
            <a:pPr>
              <a:buNone/>
            </a:pP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E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Верный мой друг, руку мне протяни </a:t>
            </a:r>
          </a:p>
          <a:p>
            <a:pPr>
              <a:buNone/>
            </a:pP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Am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		    E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Пойдем по дороге со мной </a:t>
            </a:r>
          </a:p>
          <a:p>
            <a:pPr>
              <a:buNone/>
            </a:pP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E</a:t>
            </a:r>
          </a:p>
          <a:p>
            <a:pPr>
              <a:buNone/>
            </a:pP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</a:rPr>
              <a:t>Речетатив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( Я подарю тебе)</a:t>
            </a:r>
          </a:p>
          <a:p>
            <a:pPr>
              <a:buNone/>
            </a:pP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                E                </a:t>
            </a: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Dm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                        E              </a:t>
            </a: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Am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Припев: Бордовый закат, небес синеву, синеву…</a:t>
            </a:r>
          </a:p>
          <a:p>
            <a:pPr>
              <a:buNone/>
            </a:pP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Dm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		                     E                                 </a:t>
            </a: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Am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Соленого моря, бескрайний простор, дыханье в ночи. </a:t>
            </a:r>
          </a:p>
          <a:p>
            <a:pPr>
              <a:buNone/>
            </a:pP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Dm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		          E 	                   </a:t>
            </a: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Am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И если пожар, и если гроза в твое сердце стучит </a:t>
            </a:r>
          </a:p>
          <a:p>
            <a:pPr>
              <a:buNone/>
            </a:pP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F 		            E 	                           </a:t>
            </a:r>
            <a:r>
              <a:rPr lang="ru-RU" sz="1600" dirty="0" err="1" smtClean="0">
                <a:solidFill>
                  <a:srgbClr val="C00000"/>
                </a:solidFill>
                <a:latin typeface="Gabriola" pitchFamily="82" charset="0"/>
              </a:rPr>
              <a:t>Am</a:t>
            </a:r>
            <a:r>
              <a:rPr lang="ru-RU" sz="1600" dirty="0" smtClean="0">
                <a:solidFill>
                  <a:srgbClr val="C00000"/>
                </a:solidFill>
                <a:latin typeface="Gabriola" pitchFamily="82" charset="0"/>
              </a:rPr>
              <a:t>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Быть может щемит, но оно не молчит, значит путь открыт.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</a:rPr>
              <a:t>                      </a:t>
            </a:r>
            <a:r>
              <a:rPr lang="en-US" sz="1600" dirty="0" smtClean="0">
                <a:solidFill>
                  <a:schemeClr val="accent3">
                    <a:lumMod val="50000"/>
                  </a:schemeClr>
                </a:solidFill>
              </a:rPr>
              <a:t>                     </a:t>
            </a: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…</a:t>
            </a:r>
            <a:endParaRPr lang="ru-RU" sz="1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 descr="назад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6381328"/>
            <a:ext cx="355104" cy="355104"/>
          </a:xfrm>
          <a:prstGeom prst="rect">
            <a:avLst/>
          </a:prstGeom>
        </p:spPr>
      </p:pic>
      <p:pic>
        <p:nvPicPr>
          <p:cNvPr id="6" name="Рисунок 5" descr="вперед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28384" y="6309320"/>
            <a:ext cx="401261" cy="401261"/>
          </a:xfrm>
          <a:prstGeom prst="rect">
            <a:avLst/>
          </a:prstGeom>
        </p:spPr>
      </p:pic>
      <p:pic>
        <p:nvPicPr>
          <p:cNvPr id="8" name="Рисунок 7" descr="бордовый зака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1772816"/>
            <a:ext cx="3984104" cy="2490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265</TotalTime>
  <Words>286</Words>
  <Application>Microsoft Office PowerPoint</Application>
  <PresentationFormat>Экран (4:3)</PresentationFormat>
  <Paragraphs>167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Andalus</vt:lpstr>
      <vt:lpstr>Century Schoolbook</vt:lpstr>
      <vt:lpstr>Gabriola</vt:lpstr>
      <vt:lpstr>Wingdings</vt:lpstr>
      <vt:lpstr>Wingdings 2</vt:lpstr>
      <vt:lpstr>Эркер</vt:lpstr>
      <vt:lpstr>Песенник для начинающего гитариста</vt:lpstr>
      <vt:lpstr>Ты да я да мы с тобой </vt:lpstr>
      <vt:lpstr>Перевал</vt:lpstr>
      <vt:lpstr>Разговоры еле слышны</vt:lpstr>
      <vt:lpstr>Алые паруса</vt:lpstr>
      <vt:lpstr>Алые паруса (2)</vt:lpstr>
      <vt:lpstr>Все расстояния</vt:lpstr>
      <vt:lpstr>Изгиб гитары желтой</vt:lpstr>
      <vt:lpstr>Бордовый закат</vt:lpstr>
      <vt:lpstr>Я вожатый ты вожатый</vt:lpstr>
      <vt:lpstr>Философы в 13 с половиной</vt:lpstr>
      <vt:lpstr>ТВОРЧЕСКИХ УСПЕХОВ!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Песенник для начинающего гитариста</dc:title>
  <dc:creator>stepan</dc:creator>
  <cp:lastModifiedBy>Кошелев Степан Александрович</cp:lastModifiedBy>
  <cp:revision>32</cp:revision>
  <dcterms:created xsi:type="dcterms:W3CDTF">2016-03-19T17:16:34Z</dcterms:created>
  <dcterms:modified xsi:type="dcterms:W3CDTF">2016-03-22T04:20:20Z</dcterms:modified>
</cp:coreProperties>
</file>